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13"/>
  </p:notesMasterIdLst>
  <p:sldIdLst>
    <p:sldId id="310" r:id="rId2"/>
    <p:sldId id="311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94"/>
  </p:normalViewPr>
  <p:slideViewPr>
    <p:cSldViewPr snapToGrid="0" snapToObjects="1">
      <p:cViewPr varScale="1">
        <p:scale>
          <a:sx n="95" d="100"/>
          <a:sy n="95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A8E07-0AAB-3F44-BD13-9CB55CE07AEB}" type="datetimeFigureOut">
              <a:rPr lang="en-US" smtClean="0"/>
              <a:t>4/23/19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F9949-2C51-324D-BFA7-9C2555076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45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  <a:uFillTx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r>
              <a:rPr lang="en-US">
                <a:uFillTx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6322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3577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69791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>
                <a:uFillTx/>
              </a:defRPr>
            </a:lvl1pPr>
            <a:lvl2pPr>
              <a:defRPr sz="1600">
                <a:uFillTx/>
              </a:defRPr>
            </a:lvl2pPr>
            <a:lvl3pPr>
              <a:defRPr sz="1400">
                <a:uFillTx/>
              </a:defRPr>
            </a:lvl3pPr>
            <a:lvl4pPr>
              <a:defRPr sz="1200">
                <a:uFillTx/>
              </a:defRPr>
            </a:lvl4pPr>
            <a:lvl5pPr>
              <a:defRPr sz="1200">
                <a:uFillTx/>
              </a:defRPr>
            </a:lvl5pPr>
            <a:lvl6pPr>
              <a:defRPr sz="1200">
                <a:uFillTx/>
              </a:defRPr>
            </a:lvl6pPr>
            <a:lvl7pPr>
              <a:defRPr sz="1200">
                <a:uFillTx/>
              </a:defRPr>
            </a:lvl7pPr>
            <a:lvl8pPr>
              <a:defRPr sz="1200">
                <a:uFillTx/>
              </a:defRPr>
            </a:lvl8pPr>
            <a:lvl9pPr>
              <a:defRPr sz="12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>
                <a:uFillTx/>
              </a:defRPr>
            </a:lvl1pPr>
            <a:lvl2pPr>
              <a:defRPr sz="1600">
                <a:uFillTx/>
              </a:defRPr>
            </a:lvl2pPr>
            <a:lvl3pPr>
              <a:defRPr sz="1400">
                <a:uFillTx/>
              </a:defRPr>
            </a:lvl3pPr>
            <a:lvl4pPr>
              <a:defRPr sz="1200">
                <a:uFillTx/>
              </a:defRPr>
            </a:lvl4pPr>
            <a:lvl5pPr>
              <a:defRPr sz="1200">
                <a:uFillTx/>
              </a:defRPr>
            </a:lvl5pPr>
            <a:lvl6pPr>
              <a:defRPr sz="1200">
                <a:uFillTx/>
              </a:defRPr>
            </a:lvl6pPr>
            <a:lvl7pPr>
              <a:defRPr sz="1200">
                <a:uFillTx/>
              </a:defRPr>
            </a:lvl7pPr>
            <a:lvl8pPr>
              <a:defRPr sz="1200">
                <a:uFillTx/>
              </a:defRPr>
            </a:lvl8pPr>
            <a:lvl9pPr>
              <a:defRPr sz="12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47879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>
                <a:uFillTx/>
              </a:defRPr>
            </a:lvl1pPr>
            <a:lvl2pPr>
              <a:defRPr sz="1600">
                <a:uFillTx/>
              </a:defRPr>
            </a:lvl2pPr>
            <a:lvl3pPr>
              <a:defRPr sz="1400">
                <a:uFillTx/>
              </a:defRPr>
            </a:lvl3pPr>
            <a:lvl4pPr>
              <a:defRPr sz="1200">
                <a:uFillTx/>
              </a:defRPr>
            </a:lvl4pPr>
            <a:lvl5pPr>
              <a:defRPr sz="1200">
                <a:uFillTx/>
              </a:defRPr>
            </a:lvl5pPr>
            <a:lvl6pPr>
              <a:defRPr sz="1200">
                <a:uFillTx/>
              </a:defRPr>
            </a:lvl6pPr>
            <a:lvl7pPr>
              <a:defRPr sz="1200">
                <a:uFillTx/>
              </a:defRPr>
            </a:lvl7pPr>
            <a:lvl8pPr>
              <a:defRPr sz="1200">
                <a:uFillTx/>
              </a:defRPr>
            </a:lvl8pPr>
            <a:lvl9pPr>
              <a:defRPr sz="12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>
                <a:uFillTx/>
              </a:defRPr>
            </a:lvl1pPr>
            <a:lvl2pPr>
              <a:defRPr sz="1600">
                <a:uFillTx/>
              </a:defRPr>
            </a:lvl2pPr>
            <a:lvl3pPr>
              <a:defRPr sz="1400">
                <a:uFillTx/>
              </a:defRPr>
            </a:lvl3pPr>
            <a:lvl4pPr>
              <a:defRPr sz="1200">
                <a:uFillTx/>
              </a:defRPr>
            </a:lvl4pPr>
            <a:lvl5pPr>
              <a:defRPr sz="1200">
                <a:uFillTx/>
              </a:defRPr>
            </a:lvl5pPr>
            <a:lvl6pPr>
              <a:defRPr sz="1200">
                <a:uFillTx/>
              </a:defRPr>
            </a:lvl6pPr>
            <a:lvl7pPr>
              <a:defRPr sz="1200">
                <a:uFillTx/>
              </a:defRPr>
            </a:lvl7pPr>
            <a:lvl8pPr>
              <a:defRPr sz="1200">
                <a:uFillTx/>
              </a:defRPr>
            </a:lvl8pPr>
            <a:lvl9pPr>
              <a:defRPr sz="12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7518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9251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28124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>
                <a:uFillTx/>
              </a:defRPr>
            </a:lvl1pPr>
            <a:lvl2pPr>
              <a:defRPr sz="1800">
                <a:uFillTx/>
              </a:defRPr>
            </a:lvl2pPr>
            <a:lvl3pPr>
              <a:defRPr sz="1600">
                <a:uFillTx/>
              </a:defRPr>
            </a:lvl3pPr>
            <a:lvl4pPr>
              <a:defRPr sz="1400">
                <a:uFillTx/>
              </a:defRPr>
            </a:lvl4pPr>
            <a:lvl5pPr>
              <a:defRPr sz="1400">
                <a:uFillTx/>
              </a:defRPr>
            </a:lvl5pPr>
            <a:lvl6pPr>
              <a:defRPr sz="1400">
                <a:uFillTx/>
              </a:defRPr>
            </a:lvl6pPr>
            <a:lvl7pPr>
              <a:defRPr sz="1400">
                <a:uFillTx/>
              </a:defRPr>
            </a:lvl7pPr>
            <a:lvl8pPr>
              <a:defRPr sz="1400">
                <a:uFillTx/>
              </a:defRPr>
            </a:lvl8pPr>
            <a:lvl9pPr>
              <a:defRPr sz="14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3438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8339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4481849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1065904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>
            <a:spLocks/>
          </p:cNvSpPr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807664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2009208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709334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Drag picture to placeholder or click icon to add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Drag picture to placeholder or click icon to add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Drag picture to placeholder or click icon to add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3728407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290925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52520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/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/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>
            <a:spLocks/>
          </p:cNvSpPr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/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/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>
            <a:spLocks/>
          </p:cNvSpPr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uFillTx/>
              </a:defRPr>
            </a:lvl1pPr>
          </a:lstStyle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90177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uFillTx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  <a:uFillTx/>
        </a:defRPr>
      </a:lvl2pPr>
      <a:lvl3pPr eaLnBrk="1" hangingPunct="1">
        <a:defRPr>
          <a:solidFill>
            <a:schemeClr val="tx2"/>
          </a:solidFill>
          <a:uFillTx/>
        </a:defRPr>
      </a:lvl3pPr>
      <a:lvl4pPr eaLnBrk="1" hangingPunct="1">
        <a:defRPr>
          <a:solidFill>
            <a:schemeClr val="tx2"/>
          </a:solidFill>
          <a:uFillTx/>
        </a:defRPr>
      </a:lvl4pPr>
      <a:lvl5pPr eaLnBrk="1" hangingPunct="1">
        <a:defRPr>
          <a:solidFill>
            <a:schemeClr val="tx2"/>
          </a:solidFill>
          <a:uFillTx/>
        </a:defRPr>
      </a:lvl5pPr>
      <a:lvl6pPr eaLnBrk="1" hangingPunct="1">
        <a:defRPr>
          <a:solidFill>
            <a:schemeClr val="tx2"/>
          </a:solidFill>
          <a:uFillTx/>
        </a:defRPr>
      </a:lvl6pPr>
      <a:lvl7pPr eaLnBrk="1" hangingPunct="1">
        <a:defRPr>
          <a:solidFill>
            <a:schemeClr val="tx2"/>
          </a:solidFill>
          <a:uFillTx/>
        </a:defRPr>
      </a:lvl7pPr>
      <a:lvl8pPr eaLnBrk="1" hangingPunct="1">
        <a:defRPr>
          <a:solidFill>
            <a:schemeClr val="tx2"/>
          </a:solidFill>
          <a:uFillTx/>
        </a:defRPr>
      </a:lvl8pPr>
      <a:lvl9pPr eaLnBrk="1" hangingPunct="1">
        <a:defRPr>
          <a:solidFill>
            <a:schemeClr val="tx2"/>
          </a:solidFill>
          <a:uFillTx/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9pPr>
    </p:bodyStyle>
    <p:otherStyle>
      <a:defPPr>
        <a:defRPr lang="en-US">
          <a:uFillTx/>
        </a:defRPr>
      </a:defPPr>
      <a:lvl1pPr marL="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/ppt/media/media2.mp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uFillTx/>
              </a:rPr>
              <a:t>HPV Vaccine</a:t>
            </a:r>
            <a:br>
              <a:rPr lang="en-US">
                <a:uFillTx/>
              </a:rPr>
            </a:br>
            <a:r>
              <a:rPr lang="en-US" sz="4000">
                <a:uFillTx/>
              </a:rPr>
              <a:t>human papillomavirus</a:t>
            </a:r>
            <a:endParaRPr lang="en-US">
              <a:uFillTx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err="1">
                <a:uFillTx/>
              </a:rPr>
              <a:t>Meldrick</a:t>
            </a:r>
            <a:r>
              <a:rPr lang="en-US">
                <a:uFillTx/>
              </a:rPr>
              <a:t> </a:t>
            </a:r>
            <a:r>
              <a:rPr lang="en-US" err="1">
                <a:uFillTx/>
              </a:rPr>
              <a:t>Ravida</a:t>
            </a:r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45991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What is HPV?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01341"/>
            <a:ext cx="10655302" cy="4857750"/>
          </a:xfrm>
        </p:spPr>
        <p:txBody>
          <a:bodyPr>
            <a:normAutofit/>
          </a:bodyPr>
          <a:lstStyle/>
          <a:p>
            <a:r>
              <a:rPr lang="en-US" sz="3600">
                <a:uFillTx/>
              </a:rPr>
              <a:t>HPV stands for human papillomavirus</a:t>
            </a:r>
          </a:p>
          <a:p>
            <a:r>
              <a:rPr lang="en-US" sz="3600">
                <a:uFillTx/>
              </a:rPr>
              <a:t>There are many different types of HPV</a:t>
            </a:r>
          </a:p>
          <a:p>
            <a:r>
              <a:rPr lang="en-US" sz="3600">
                <a:uFillTx/>
              </a:rPr>
              <a:t>Sexually transmitted infection</a:t>
            </a:r>
          </a:p>
          <a:p>
            <a:r>
              <a:rPr lang="en-US" sz="3600">
                <a:uFillTx/>
              </a:rPr>
              <a:t>Most common STI in the United States</a:t>
            </a:r>
          </a:p>
          <a:p>
            <a:r>
              <a:rPr lang="en-US" sz="3600">
                <a:uFillTx/>
              </a:rPr>
              <a:t>Nearly all men and women contract it at one point in their life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8426" y="2029757"/>
            <a:ext cx="1759872" cy="1744228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5493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Transmission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395693"/>
            <a:ext cx="10655302" cy="4195481"/>
          </a:xfrm>
        </p:spPr>
        <p:txBody>
          <a:bodyPr>
            <a:normAutofit/>
          </a:bodyPr>
          <a:lstStyle/>
          <a:p>
            <a:r>
              <a:rPr lang="en-US" sz="3600">
                <a:uFillTx/>
              </a:rPr>
              <a:t>Intimate skin-to-skin contact</a:t>
            </a:r>
          </a:p>
          <a:p>
            <a:r>
              <a:rPr lang="en-US" sz="3600">
                <a:uFillTx/>
              </a:rPr>
              <a:t>Having vaginal, anal, or oral sex with someone who has the virus</a:t>
            </a:r>
          </a:p>
        </p:txBody>
      </p:sp>
      <p:pic>
        <p:nvPicPr>
          <p:cNvPr id="7" name="Picture 7" descr="A person sleeping on a bed  Description generated with very high confidence"/>
          <p:cNvPicPr>
            <a:picLocks noChangeAspect="1"/>
          </p:cNvPicPr>
          <p:nvPr/>
        </p:nvPicPr>
        <p:blipFill rotWithShape="1">
          <a:blip r:embed="rId2"/>
          <a:srcRect l="1287" t="1260" r="1433" b="4584"/>
          <a:stretch/>
        </p:blipFill>
        <p:spPr>
          <a:xfrm>
            <a:off x="1409700" y="3493433"/>
            <a:ext cx="4330700" cy="282066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0" name="Picture 10" descr="A close up of a logo  Description generated with high confiden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8325" y="3493433"/>
            <a:ext cx="4524975" cy="2816624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86820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Signs &amp;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74802"/>
            <a:ext cx="11004021" cy="4690532"/>
          </a:xfrm>
        </p:spPr>
        <p:txBody>
          <a:bodyPr>
            <a:normAutofit/>
          </a:bodyPr>
          <a:lstStyle/>
          <a:p>
            <a:r>
              <a:rPr lang="en-US" sz="3600">
                <a:uFillTx/>
              </a:rPr>
              <a:t>The most common are small, hard sores called warts, </a:t>
            </a:r>
          </a:p>
          <a:p>
            <a:pPr lvl="1"/>
            <a:r>
              <a:rPr lang="en-US" sz="3400">
                <a:uFillTx/>
              </a:rPr>
              <a:t>but not everyone who has HPV gets them.</a:t>
            </a:r>
          </a:p>
          <a:p>
            <a:r>
              <a:rPr lang="en-US" sz="3600">
                <a:uFillTx/>
              </a:rPr>
              <a:t>Can lead to cancer</a:t>
            </a:r>
          </a:p>
          <a:p>
            <a:pPr lvl="1"/>
            <a:r>
              <a:rPr lang="en-US" sz="2400">
                <a:uFillTx/>
              </a:rPr>
              <a:t>In males &amp; females: mouth/throat, anus/rectum</a:t>
            </a:r>
          </a:p>
          <a:p>
            <a:pPr lvl="1"/>
            <a:r>
              <a:rPr lang="en-US" sz="2400">
                <a:uFillTx/>
              </a:rPr>
              <a:t>In males: penile</a:t>
            </a:r>
          </a:p>
          <a:p>
            <a:pPr lvl="1"/>
            <a:r>
              <a:rPr lang="en-US" sz="2400">
                <a:uFillTx/>
              </a:rPr>
              <a:t>In females: cervical, vaginal, and vulvar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859" y="3778590"/>
            <a:ext cx="2420273" cy="2607921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7321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0450" y="1595718"/>
            <a:ext cx="10312401" cy="4195481"/>
          </a:xfrm>
        </p:spPr>
        <p:txBody>
          <a:bodyPr>
            <a:normAutofit/>
          </a:bodyPr>
          <a:lstStyle/>
          <a:p>
            <a:r>
              <a:rPr lang="en-US" sz="3600">
                <a:uFillTx/>
              </a:rPr>
              <a:t>There's no cure for the virus</a:t>
            </a:r>
          </a:p>
          <a:p>
            <a:r>
              <a:rPr lang="en-US" sz="3600">
                <a:uFillTx/>
              </a:rPr>
              <a:t>The virus can go away on its own without any signs or symptoms</a:t>
            </a:r>
          </a:p>
          <a:p>
            <a:r>
              <a:rPr lang="en-US" sz="3400">
                <a:uFillTx/>
              </a:rPr>
              <a:t>Treatment focuses on the symptoms HPV causes</a:t>
            </a:r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2159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close up of a logo  Description generated with high confidence"/>
          <p:cNvPicPr>
            <a:picLocks noChangeAspect="1"/>
          </p:cNvPicPr>
          <p:nvPr/>
        </p:nvPicPr>
        <p:blipFill rotWithShape="1">
          <a:blip r:embed="rId3"/>
          <a:srcRect t="6548" r="1" b="6283"/>
          <a:stretch/>
        </p:blipFill>
        <p:spPr>
          <a:xfrm>
            <a:off x="6094410" y="609601"/>
            <a:ext cx="5449889" cy="5638797"/>
          </a:xfrm>
          <a:prstGeom prst="rect">
            <a:avLst/>
          </a:prstGeom>
          <a:effectLst>
            <a:outerShdw blurRad="50800" dist="38100" dir="5400000" algn="t" rotWithShape="0">
              <a:srgbClr val="000000">
                <a:alpha val="43000"/>
              </a:srgbClr>
            </a:outerShdw>
            <a:softEdge rad="31750"/>
          </a:effectLst>
        </p:spPr>
      </p:pic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30" y="629266"/>
            <a:ext cx="4795482" cy="1641987"/>
          </a:xfrm>
        </p:spPr>
        <p:txBody>
          <a:bodyPr>
            <a:normAutofit/>
          </a:bodyPr>
          <a:lstStyle/>
          <a:p>
            <a:r>
              <a:rPr lang="en-US">
                <a:uFillTx/>
              </a:rPr>
              <a:t>The Vaccine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038350"/>
            <a:ext cx="4797256" cy="38099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400">
                <a:uFillTx/>
              </a:rPr>
              <a:t>The HPV vaccine contains strains in virus-like particles (VLPs) which make it safe and effective in preventing HPV.</a:t>
            </a:r>
            <a:br>
              <a:rPr lang="en-US">
                <a:uFillTx/>
                <a:latin typeface="+mj-ea"/>
                <a:cs typeface="+mj-ea"/>
              </a:rPr>
            </a:br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7081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46111" y="481293"/>
            <a:ext cx="9404723" cy="1400530"/>
          </a:xfrm>
        </p:spPr>
        <p:txBody>
          <a:bodyPr/>
          <a:lstStyle/>
          <a:p>
            <a:r>
              <a:rPr lang="en-US" sz="4800">
                <a:uFillTx/>
              </a:rPr>
              <a:t>Virus-like Particles (VLP)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46111" y="1709005"/>
            <a:ext cx="6653047" cy="4515332"/>
          </a:xfrm>
        </p:spPr>
        <p:txBody>
          <a:bodyPr>
            <a:noAutofit/>
          </a:bodyPr>
          <a:lstStyle/>
          <a:p>
            <a:r>
              <a:rPr lang="en-US" sz="3600">
                <a:uFillTx/>
              </a:rPr>
              <a:t>Virus-like particles are safe</a:t>
            </a:r>
          </a:p>
          <a:p>
            <a:r>
              <a:rPr lang="en-US" sz="3600">
                <a:uFillTx/>
              </a:rPr>
              <a:t>They do not contain the virus</a:t>
            </a:r>
          </a:p>
          <a:p>
            <a:r>
              <a:rPr lang="en-US" sz="3600">
                <a:uFillTx/>
              </a:rPr>
              <a:t>They look like the virus</a:t>
            </a:r>
          </a:p>
          <a:p>
            <a:pPr lvl="1"/>
            <a:r>
              <a:rPr lang="en-US" sz="3600">
                <a:uFillTx/>
              </a:rPr>
              <a:t>Tricks the immune system into responding, making antibodies</a:t>
            </a:r>
          </a:p>
        </p:txBody>
      </p:sp>
      <p:pic>
        <p:nvPicPr>
          <p:cNvPr id="6" name="Picture 2" descr="https://lh3.googleusercontent.com/IFWb60ZGKfMMKwjvwifgdzSmWSyOCnwu-AxyxA5IyFUyk8xaTQVcr2y5W2HTvnetd5tSJBzdBBQgqaKB1QcRELcCixk0dFnnXE9W_XXLrwou5SPwd5yOrlz2IMGrd0qBc64hq6VyQS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99158" y="2013805"/>
            <a:ext cx="4469197" cy="29988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346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Vaccine Schedule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6111" y="1540936"/>
          <a:ext cx="10868556" cy="4741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5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1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5423"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uFillTx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uFillTx/>
                        </a:rPr>
                        <a:t>DOSES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uFillTx/>
                        </a:rPr>
                        <a:t>SCHEDULE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2708"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uFillTx/>
                        </a:rPr>
                        <a:t>9-14</a:t>
                      </a:r>
                      <a:r>
                        <a:rPr lang="en-US" sz="2800" baseline="0">
                          <a:uFillTx/>
                        </a:rPr>
                        <a:t> </a:t>
                      </a:r>
                    </a:p>
                    <a:p>
                      <a:pPr algn="ctr"/>
                      <a:r>
                        <a:rPr lang="en-US" sz="2800" baseline="0">
                          <a:uFillTx/>
                        </a:rPr>
                        <a:t>years</a:t>
                      </a:r>
                      <a:endParaRPr lang="en-US" sz="2800">
                        <a:uFillTx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uFillTx/>
                        </a:rPr>
                        <a:t>2</a:t>
                      </a:r>
                      <a:r>
                        <a:rPr lang="en-US" sz="2800" baseline="0">
                          <a:uFillTx/>
                        </a:rPr>
                        <a:t> </a:t>
                      </a:r>
                      <a:r>
                        <a:rPr lang="en-US" sz="2800">
                          <a:uFillTx/>
                        </a:rPr>
                        <a:t>DOSES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uFillTx/>
                        </a:rPr>
                        <a:t>1</a:t>
                      </a:r>
                      <a:r>
                        <a:rPr lang="en-US" sz="2800" baseline="30000">
                          <a:uFillTx/>
                        </a:rPr>
                        <a:t>st</a:t>
                      </a:r>
                      <a:r>
                        <a:rPr lang="en-US" sz="2800">
                          <a:uFillTx/>
                        </a:rPr>
                        <a:t> shot: today</a:t>
                      </a:r>
                    </a:p>
                    <a:p>
                      <a:r>
                        <a:rPr lang="en-US" sz="2800">
                          <a:uFillTx/>
                        </a:rPr>
                        <a:t>2</a:t>
                      </a:r>
                      <a:r>
                        <a:rPr lang="en-US" sz="2800" baseline="30000">
                          <a:uFillTx/>
                        </a:rPr>
                        <a:t>nd</a:t>
                      </a:r>
                      <a:r>
                        <a:rPr lang="en-US" sz="2800">
                          <a:uFillTx/>
                        </a:rPr>
                        <a:t> shot: 6-12 months later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3250"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uFillTx/>
                        </a:rPr>
                        <a:t>15-26</a:t>
                      </a:r>
                      <a:r>
                        <a:rPr lang="en-US" sz="2800" baseline="0">
                          <a:uFillTx/>
                        </a:rPr>
                        <a:t> </a:t>
                      </a:r>
                    </a:p>
                    <a:p>
                      <a:pPr algn="ctr"/>
                      <a:r>
                        <a:rPr lang="en-US" sz="2800" baseline="0">
                          <a:uFillTx/>
                        </a:rPr>
                        <a:t>years</a:t>
                      </a:r>
                      <a:endParaRPr lang="en-US" sz="2800">
                        <a:uFillTx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uFillTx/>
                        </a:rPr>
                        <a:t>3 DOSES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uFillTx/>
                        </a:rPr>
                        <a:t>1</a:t>
                      </a:r>
                      <a:r>
                        <a:rPr lang="en-US" sz="2800" baseline="30000">
                          <a:uFillTx/>
                        </a:rPr>
                        <a:t>st</a:t>
                      </a:r>
                      <a:r>
                        <a:rPr lang="en-US" sz="2800">
                          <a:uFillTx/>
                        </a:rPr>
                        <a:t> shot: today</a:t>
                      </a:r>
                    </a:p>
                    <a:p>
                      <a:r>
                        <a:rPr lang="en-US" sz="2800">
                          <a:uFillTx/>
                        </a:rPr>
                        <a:t>2</a:t>
                      </a:r>
                      <a:r>
                        <a:rPr lang="en-US" sz="2800" baseline="30000">
                          <a:uFillTx/>
                        </a:rPr>
                        <a:t>nd</a:t>
                      </a:r>
                      <a:r>
                        <a:rPr lang="en-US" sz="2800">
                          <a:uFillTx/>
                        </a:rPr>
                        <a:t> shot: 1-2 months later</a:t>
                      </a:r>
                    </a:p>
                    <a:p>
                      <a:r>
                        <a:rPr lang="en-US" sz="2800">
                          <a:uFillTx/>
                        </a:rPr>
                        <a:t>3</a:t>
                      </a:r>
                      <a:r>
                        <a:rPr lang="en-US" sz="2800" baseline="30000">
                          <a:uFillTx/>
                        </a:rPr>
                        <a:t>rd</a:t>
                      </a:r>
                      <a:r>
                        <a:rPr lang="en-US" sz="2800" baseline="0">
                          <a:uFillTx/>
                        </a:rPr>
                        <a:t> shot: 6 months later</a:t>
                      </a:r>
                      <a:endParaRPr lang="en-US" sz="2800"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654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/>
          </p:cNvSpPr>
          <p:nvPr/>
        </p:nvSpPr>
        <p:spPr>
          <a:xfrm>
            <a:off x="530238" y="2103735"/>
            <a:ext cx="11224676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 w="0"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innerShdw blurRad="63500" dist="101600" dir="13500000">
                    <a:srgbClr val="B31166">
                      <a:alpha val="50000"/>
                    </a:srgbClr>
                  </a:innerShdw>
                </a:effectLst>
                <a:uLnTx/>
                <a:uFillTx/>
                <a:latin typeface="Copperplate Gothic Bold" charset="0"/>
                <a:ea typeface="Copperplate Gothic Bold" charset="0"/>
                <a:cs typeface="Copperplate Gothic Bold" charset="0"/>
              </a:rPr>
              <a:t>HPV vaccine is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 w="0"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innerShdw blurRad="63500" dist="101600" dir="13500000">
                    <a:srgbClr val="B31166">
                      <a:alpha val="50000"/>
                    </a:srgbClr>
                  </a:innerShdw>
                </a:effectLst>
                <a:uLnTx/>
                <a:uFillTx/>
                <a:latin typeface="Copperplate Gothic Bold" charset="0"/>
                <a:ea typeface="Copperplate Gothic Bold" charset="0"/>
                <a:cs typeface="Copperplate Gothic Bold" charset="0"/>
              </a:rPr>
              <a:t>cancer prevention</a:t>
            </a:r>
          </a:p>
        </p:txBody>
      </p:sp>
    </p:spTree>
    <p:extLst>
      <p:ext uri="{BB962C8B-B14F-4D97-AF65-F5344CB8AC3E}">
        <p14:creationId xmlns:p14="http://schemas.microsoft.com/office/powerpoint/2010/main" val="153215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PV PSA F.mp4">
            <a:hlinkClick r:id="" action="ppaction://media"/>
          </p:cNvPr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8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32294"/>
            <a:ext cx="10930193" cy="4195481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uFillTx/>
              </a:rPr>
              <a:t>Centers for Disease Control and Prevention, Division of STD Prevention, National Center </a:t>
            </a:r>
          </a:p>
          <a:p>
            <a:pPr marL="0" indent="0">
              <a:buNone/>
            </a:pPr>
            <a:r>
              <a:rPr lang="en-US">
                <a:uFillTx/>
              </a:rPr>
              <a:t>	for HIV/AIDS, Viral Hepatitis, STD, and TB Prevention (2016, November 4). </a:t>
            </a:r>
            <a:r>
              <a:rPr lang="en-US" i="1">
                <a:uFillTx/>
              </a:rPr>
              <a:t>Genital HPV</a:t>
            </a:r>
            <a:endParaRPr lang="en-US">
              <a:uFillTx/>
            </a:endParaRPr>
          </a:p>
          <a:p>
            <a:pPr marL="0" indent="0">
              <a:buNone/>
            </a:pPr>
            <a:r>
              <a:rPr lang="en-US" i="1">
                <a:uFillTx/>
              </a:rPr>
              <a:t>	Infection - Fact Sheet</a:t>
            </a:r>
            <a:r>
              <a:rPr lang="en-US">
                <a:uFillTx/>
              </a:rPr>
              <a:t>. Retrieved from https://</a:t>
            </a:r>
            <a:r>
              <a:rPr lang="en-US" err="1">
                <a:uFillTx/>
              </a:rPr>
              <a:t>www.cdc.gov</a:t>
            </a:r>
            <a:r>
              <a:rPr lang="en-US">
                <a:uFillTx/>
              </a:rPr>
              <a:t>/</a:t>
            </a:r>
            <a:r>
              <a:rPr lang="en-US" err="1">
                <a:uFillTx/>
              </a:rPr>
              <a:t>std</a:t>
            </a:r>
            <a:r>
              <a:rPr lang="en-US">
                <a:uFillTx/>
              </a:rPr>
              <a:t>/</a:t>
            </a:r>
            <a:r>
              <a:rPr lang="en-US" err="1">
                <a:uFillTx/>
              </a:rPr>
              <a:t>hpv</a:t>
            </a:r>
            <a:r>
              <a:rPr lang="en-US">
                <a:uFillTx/>
              </a:rPr>
              <a:t>/</a:t>
            </a:r>
            <a:r>
              <a:rPr lang="en-US" err="1">
                <a:uFillTx/>
              </a:rPr>
              <a:t>stdfact</a:t>
            </a:r>
            <a:r>
              <a:rPr lang="en-US">
                <a:uFillTx/>
              </a:rPr>
              <a:t>-</a:t>
            </a:r>
          </a:p>
          <a:p>
            <a:pPr marL="0" indent="0">
              <a:buNone/>
            </a:pPr>
            <a:r>
              <a:rPr lang="en-US">
                <a:uFillTx/>
              </a:rPr>
              <a:t>	</a:t>
            </a:r>
            <a:r>
              <a:rPr lang="en-US" err="1">
                <a:uFillTx/>
              </a:rPr>
              <a:t>hpv.htm</a:t>
            </a:r>
            <a:endParaRPr lang="en-US">
              <a:uFillTx/>
            </a:endParaRPr>
          </a:p>
          <a:p>
            <a:pPr marL="0" indent="0">
              <a:buNone/>
            </a:pPr>
            <a:r>
              <a:rPr lang="en-US">
                <a:uFillTx/>
              </a:rPr>
              <a:t>Centers for Disease Control and Prevention. (2016, December 20). </a:t>
            </a:r>
            <a:r>
              <a:rPr lang="en-US" i="1">
                <a:uFillTx/>
              </a:rPr>
              <a:t>Human papilloma </a:t>
            </a:r>
          </a:p>
          <a:p>
            <a:pPr marL="0" indent="0">
              <a:buNone/>
            </a:pPr>
            <a:r>
              <a:rPr lang="en-US" i="1">
                <a:uFillTx/>
              </a:rPr>
              <a:t>	virus (HPV). </a:t>
            </a:r>
            <a:r>
              <a:rPr lang="en-US">
                <a:uFillTx/>
              </a:rPr>
              <a:t>Retrieved from https://</a:t>
            </a:r>
            <a:r>
              <a:rPr lang="en-US" err="1">
                <a:uFillTx/>
              </a:rPr>
              <a:t>www.cdc.gov</a:t>
            </a:r>
            <a:r>
              <a:rPr lang="en-US">
                <a:uFillTx/>
              </a:rPr>
              <a:t>/</a:t>
            </a:r>
            <a:r>
              <a:rPr lang="en-US" err="1">
                <a:uFillTx/>
              </a:rPr>
              <a:t>hpv</a:t>
            </a:r>
            <a:r>
              <a:rPr lang="en-US">
                <a:uFillTx/>
              </a:rPr>
              <a:t>/parents/</a:t>
            </a:r>
            <a:r>
              <a:rPr lang="en-US" err="1">
                <a:uFillTx/>
              </a:rPr>
              <a:t>whatishpv.html</a:t>
            </a:r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604965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4_Ion">
  <a:themeElements>
    <a:clrScheme name="Ion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</Words>
  <Application>Microsoft Macintosh PowerPoint</Application>
  <PresentationFormat>Widescreen</PresentationFormat>
  <Paragraphs>53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Copperplate Gothic Bold</vt:lpstr>
      <vt:lpstr>Wingdings 3</vt:lpstr>
      <vt:lpstr>4_Ion</vt:lpstr>
      <vt:lpstr>HPV Vaccine human papillomavirus</vt:lpstr>
      <vt:lpstr>What is HPV?</vt:lpstr>
      <vt:lpstr>Transmission</vt:lpstr>
      <vt:lpstr>Signs &amp; Symptoms</vt:lpstr>
      <vt:lpstr>Treatment</vt:lpstr>
      <vt:lpstr>The Vaccine</vt:lpstr>
      <vt:lpstr>Virus-like Particles (VLP)</vt:lpstr>
      <vt:lpstr>Vaccine Schedule</vt:lpstr>
      <vt:lpstr>PowerPoint Presentation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HPV Vaccine human papillomavirus</dc:title>
  <dc:creator>Sandra Chang</dc:creator>
  <cp:lastModifiedBy>Sandra Chang</cp:lastModifiedBy>
  <cp:revision>1</cp:revision>
  <dcterms:created xsi:type="dcterms:W3CDTF">2019-04-24T02:57:34Z</dcterms:created>
  <dcterms:modified xsi:type="dcterms:W3CDTF">2019-04-24T02:58:20Z</dcterms:modified>
</cp:coreProperties>
</file>